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Montserrat"/>
      <p:regular r:id="rId18"/>
      <p:bold r:id="rId19"/>
      <p:italic r:id="rId20"/>
      <p:boldItalic r:id="rId21"/>
    </p:embeddedFont>
    <p:embeddedFont>
      <p:font typeface="Lato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italic.fntdata"/><Relationship Id="rId22" Type="http://schemas.openxmlformats.org/officeDocument/2006/relationships/font" Target="fonts/Lato-regular.fntdata"/><Relationship Id="rId21" Type="http://schemas.openxmlformats.org/officeDocument/2006/relationships/font" Target="fonts/Montserrat-boldItalic.fntdata"/><Relationship Id="rId24" Type="http://schemas.openxmlformats.org/officeDocument/2006/relationships/font" Target="fonts/Lato-italic.fntdata"/><Relationship Id="rId23" Type="http://schemas.openxmlformats.org/officeDocument/2006/relationships/font" Target="fonts/Lat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La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Montserrat-bold.fntdata"/><Relationship Id="rId1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ed6a105f64_0_9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ed6a105f64_0_9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ed6a105f64_0_9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ed6a105f64_0_9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ed6a105f64_0_9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ed6a105f64_0_9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ed6a105f64_0_5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ed6a105f64_0_5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ed6a105f64_0_8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ed6a105f64_0_8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ed6a105f64_0_8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ed6a105f64_0_8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ed6a105f64_0_8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ed6a105f64_0_8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ed6a105f64_0_9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ed6a105f64_0_9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ed6a105f64_0_9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ed6a105f64_0_9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ed6a105f64_0_9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ed6a105f64_0_9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ed6a105f64_0_9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ed6a105f64_0_9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2880000" y="544600"/>
            <a:ext cx="62640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5000"/>
              <a:t> CALCETAL 2 S.A.</a:t>
            </a:r>
            <a:endParaRPr sz="5000"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311700" y="3977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As informações utilizadas para a realização desta apresentação encontram-se todas no site da empresa. Para mais informações consultar o nosso site: https://www.calcetal.pt</a:t>
            </a:r>
            <a:endParaRPr/>
          </a:p>
        </p:txBody>
      </p:sp>
      <p:pic>
        <p:nvPicPr>
          <p:cNvPr id="136" name="Google Shape;13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07938" y="1735713"/>
            <a:ext cx="1608116" cy="1672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2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Centros de Produção</a:t>
            </a:r>
            <a:endParaRPr/>
          </a:p>
        </p:txBody>
      </p:sp>
      <p:sp>
        <p:nvSpPr>
          <p:cNvPr id="199" name="Google Shape;199;p22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500">
                <a:latin typeface="Arial"/>
                <a:ea typeface="Arial"/>
                <a:cs typeface="Arial"/>
                <a:sym typeface="Arial"/>
              </a:rPr>
              <a:t>Localizada em Outeiro da Seia - Abrigada, sendo a produção da mesma maioritariamente para o consumo da própria empresa. 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500">
                <a:latin typeface="Arial"/>
                <a:ea typeface="Arial"/>
                <a:cs typeface="Arial"/>
                <a:sym typeface="Arial"/>
              </a:rPr>
              <a:t>Esta exploração resulta numa produção de diversos tipos de brita, tendo como destino principal a transformação para massas asfálticas, no caso das britas e do pó de pedra, e as bases e sub-bases, no caso do tout-venant. 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500"/>
          </a:p>
        </p:txBody>
      </p:sp>
      <p:pic>
        <p:nvPicPr>
          <p:cNvPr id="200" name="Google Shape;20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6350" y="89650"/>
            <a:ext cx="578575" cy="601575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22"/>
          <p:cNvSpPr txBox="1"/>
          <p:nvPr/>
        </p:nvSpPr>
        <p:spPr>
          <a:xfrm>
            <a:off x="2045100" y="1456750"/>
            <a:ext cx="50538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Pedreira Calcária</a:t>
            </a:r>
            <a:endParaRPr sz="2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14:prism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3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Centros de Produção</a:t>
            </a:r>
            <a:endParaRPr/>
          </a:p>
        </p:txBody>
      </p:sp>
      <p:sp>
        <p:nvSpPr>
          <p:cNvPr id="207" name="Google Shape;207;p23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500">
                <a:latin typeface="Arial"/>
                <a:ea typeface="Arial"/>
                <a:cs typeface="Arial"/>
                <a:sym typeface="Arial"/>
              </a:rPr>
              <a:t>Localizada em Outeiro da Seia - Abrigada, sendo a produção da mesma maioritariamente para o consumo da própria empresa. 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PT" sz="1500"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t-PT" sz="1500">
                <a:latin typeface="Arial"/>
                <a:ea typeface="Arial"/>
                <a:cs typeface="Arial"/>
                <a:sym typeface="Arial"/>
              </a:rPr>
              <a:t>O modelo da central é RM-160-T, da marca INTRAME, e é capaz de produzir 160 ton/h, trabalhando de forma descontínua.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500">
                <a:latin typeface="Arial"/>
                <a:ea typeface="Arial"/>
                <a:cs typeface="Arial"/>
                <a:sym typeface="Arial"/>
              </a:rPr>
              <a:t>A central encontra-se de momento a trabalhar apenas de forma convencional, pelo que se prevê no futuro adaptar de forma especial para que seja possível o reaproveitamento de fresados e outro tipo de materiais recicláveis, de forma a  contribuir de forma mais ativa para o ambiente.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500"/>
          </a:p>
        </p:txBody>
      </p:sp>
      <p:pic>
        <p:nvPicPr>
          <p:cNvPr id="208" name="Google Shape;20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6350" y="89650"/>
            <a:ext cx="578575" cy="601575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23"/>
          <p:cNvSpPr txBox="1"/>
          <p:nvPr/>
        </p:nvSpPr>
        <p:spPr>
          <a:xfrm>
            <a:off x="2905500" y="993800"/>
            <a:ext cx="3822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Central de Massas Asfálticas</a:t>
            </a:r>
            <a:endParaRPr sz="2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4"/>
          <p:cNvSpPr txBox="1"/>
          <p:nvPr>
            <p:ph type="ctrTitle"/>
          </p:nvPr>
        </p:nvSpPr>
        <p:spPr>
          <a:xfrm>
            <a:off x="2880000" y="544600"/>
            <a:ext cx="62640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5000"/>
              <a:t> CALCETAL 2 S.A.</a:t>
            </a:r>
            <a:endParaRPr sz="5000"/>
          </a:p>
        </p:txBody>
      </p:sp>
      <p:sp>
        <p:nvSpPr>
          <p:cNvPr id="215" name="Google Shape;215;p24"/>
          <p:cNvSpPr txBox="1"/>
          <p:nvPr>
            <p:ph idx="1" type="subTitle"/>
          </p:nvPr>
        </p:nvSpPr>
        <p:spPr>
          <a:xfrm>
            <a:off x="1065600" y="3159100"/>
            <a:ext cx="5826000" cy="167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400"/>
              <a:t>Aguardamos o seu contacto.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400"/>
              <a:t>UM MUNDO EM VIAS!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216" name="Google Shape;216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07938" y="1735713"/>
            <a:ext cx="1608116" cy="1672075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24"/>
          <p:cNvSpPr txBox="1"/>
          <p:nvPr/>
        </p:nvSpPr>
        <p:spPr>
          <a:xfrm>
            <a:off x="6096000" y="3866025"/>
            <a:ext cx="795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8" name="Google Shape;218;p24"/>
          <p:cNvSpPr txBox="1"/>
          <p:nvPr/>
        </p:nvSpPr>
        <p:spPr>
          <a:xfrm>
            <a:off x="7743275" y="4134975"/>
            <a:ext cx="64545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FIM</a:t>
            </a:r>
            <a:endParaRPr sz="48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Quem somos? </a:t>
            </a:r>
            <a:endParaRPr/>
          </a:p>
        </p:txBody>
      </p:sp>
      <p:sp>
        <p:nvSpPr>
          <p:cNvPr id="142" name="Google Shape;142;p14"/>
          <p:cNvSpPr txBox="1"/>
          <p:nvPr>
            <p:ph idx="1" type="body"/>
          </p:nvPr>
        </p:nvSpPr>
        <p:spPr>
          <a:xfrm>
            <a:off x="1297500" y="872800"/>
            <a:ext cx="7038900" cy="180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0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4171">
                <a:latin typeface="Arial"/>
                <a:ea typeface="Arial"/>
                <a:cs typeface="Arial"/>
                <a:sym typeface="Arial"/>
              </a:rPr>
              <a:t>A Empresa CALCETAL 2 - Sociedade de Construções, S.A. iniciou a sua actividade em Abril de 1999, começando como uma empresa familiar, fundada por três irmãos, tendo como Administradores atuais os irmãos Fernando Carvalho e Jorge Carvalho.</a:t>
            </a:r>
            <a:endParaRPr sz="4171"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12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4"/>
          <p:cNvSpPr txBox="1"/>
          <p:nvPr/>
        </p:nvSpPr>
        <p:spPr>
          <a:xfrm>
            <a:off x="1008525" y="2229975"/>
            <a:ext cx="7956300" cy="43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700">
                <a:solidFill>
                  <a:schemeClr val="lt1"/>
                </a:solidFill>
              </a:rPr>
              <a:t>Dedicada ao setor de construção, a empresa executa diversas actividades, maioritariamente na área dos solos e bases, tais como: </a:t>
            </a:r>
            <a:endParaRPr sz="1700">
              <a:solidFill>
                <a:schemeClr val="lt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Char char="-"/>
            </a:pPr>
            <a:r>
              <a:rPr lang="pt-PT" sz="1700">
                <a:solidFill>
                  <a:schemeClr val="lt1"/>
                </a:solidFill>
              </a:rPr>
              <a:t>Pavimentação</a:t>
            </a:r>
            <a:endParaRPr sz="1700">
              <a:solidFill>
                <a:schemeClr val="lt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Char char="-"/>
            </a:pPr>
            <a:r>
              <a:rPr lang="pt-PT" sz="1700">
                <a:solidFill>
                  <a:schemeClr val="lt1"/>
                </a:solidFill>
              </a:rPr>
              <a:t>Desmatação de terrenos e limpezas</a:t>
            </a:r>
            <a:endParaRPr sz="1700">
              <a:solidFill>
                <a:schemeClr val="lt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Char char="-"/>
            </a:pPr>
            <a:r>
              <a:rPr lang="pt-PT" sz="1700">
                <a:solidFill>
                  <a:schemeClr val="lt1"/>
                </a:solidFill>
              </a:rPr>
              <a:t>Pequenas obras de arte</a:t>
            </a:r>
            <a:endParaRPr sz="1700">
              <a:solidFill>
                <a:schemeClr val="lt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Char char="-"/>
            </a:pPr>
            <a:r>
              <a:rPr lang="pt-PT" sz="1700">
                <a:solidFill>
                  <a:schemeClr val="lt1"/>
                </a:solidFill>
              </a:rPr>
              <a:t>Fresagens</a:t>
            </a:r>
            <a:endParaRPr sz="1700">
              <a:solidFill>
                <a:schemeClr val="lt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Char char="-"/>
            </a:pPr>
            <a:r>
              <a:rPr lang="pt-PT" sz="1700">
                <a:solidFill>
                  <a:schemeClr val="lt1"/>
                </a:solidFill>
              </a:rPr>
              <a:t>Movimentos de terra, Terraplanagem e Demolições.</a:t>
            </a:r>
            <a:endParaRPr sz="1700">
              <a:solidFill>
                <a:schemeClr val="lt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Char char="-"/>
            </a:pPr>
            <a:r>
              <a:rPr lang="pt-PT" sz="1700">
                <a:solidFill>
                  <a:schemeClr val="lt1"/>
                </a:solidFill>
              </a:rPr>
              <a:t>Bases e sub bases.</a:t>
            </a:r>
            <a:endParaRPr sz="1700">
              <a:solidFill>
                <a:schemeClr val="lt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Char char="-"/>
            </a:pPr>
            <a:r>
              <a:rPr lang="pt-PT" sz="1700">
                <a:solidFill>
                  <a:schemeClr val="lt1"/>
                </a:solidFill>
              </a:rPr>
              <a:t>Saneamento básico</a:t>
            </a:r>
            <a:endParaRPr sz="1700">
              <a:solidFill>
                <a:schemeClr val="lt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144" name="Google Shape;14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6350" y="89650"/>
            <a:ext cx="578575" cy="60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000">
        <p14:prism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Pavimentação</a:t>
            </a:r>
            <a:endParaRPr/>
          </a:p>
        </p:txBody>
      </p:sp>
      <p:sp>
        <p:nvSpPr>
          <p:cNvPr id="150" name="Google Shape;150;p15"/>
          <p:cNvSpPr txBox="1"/>
          <p:nvPr>
            <p:ph idx="1" type="body"/>
          </p:nvPr>
        </p:nvSpPr>
        <p:spPr>
          <a:xfrm>
            <a:off x="1297500" y="11161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500">
                <a:latin typeface="Arial"/>
                <a:ea typeface="Arial"/>
                <a:cs typeface="Arial"/>
                <a:sym typeface="Arial"/>
              </a:rPr>
              <a:t>Fornecimento, aplicação, compactação e todos os trabalhos acessórios de misturas betuminosas a quente, dispondo de todo o equipamento necessário e da mão de obra especializada para obter a satisfação e qualidade pretendida.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500">
                <a:latin typeface="Arial"/>
                <a:ea typeface="Arial"/>
                <a:cs typeface="Arial"/>
                <a:sym typeface="Arial"/>
              </a:rPr>
              <a:t>Uma vez que somos detentores de Central de massas asfálticas e de Pedreira de inertes calcários, as massas asfálticas calcárias são a nossa especialidade, acompanhando meticulosamente desde o processo de fabrico dos materiais até à conclusão da mistura betuminosa, com todos os estudos de laboratório necessários em conformidade com as normas nacionais exigidas.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500">
                <a:latin typeface="Arial"/>
                <a:ea typeface="Arial"/>
                <a:cs typeface="Arial"/>
                <a:sym typeface="Arial"/>
              </a:rPr>
              <a:t>Não obstante o supra exposto, também trabalhamos com outros tipos de misturas betuminosas, em função das exigências de mercado, tais como misturas betuminosas de basalto ou de granito - obtemos a pedra necessária e criamos a mistura betuminosa na nossa central. </a:t>
            </a:r>
            <a:endParaRPr sz="1600"/>
          </a:p>
        </p:txBody>
      </p:sp>
      <p:pic>
        <p:nvPicPr>
          <p:cNvPr id="151" name="Google Shape;15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6350" y="89650"/>
            <a:ext cx="578575" cy="60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000">
        <p:push dir="r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Desmatação de terrenos e limpezas</a:t>
            </a:r>
            <a:endParaRPr/>
          </a:p>
        </p:txBody>
      </p:sp>
      <p:sp>
        <p:nvSpPr>
          <p:cNvPr id="157" name="Google Shape;157;p16"/>
          <p:cNvSpPr txBox="1"/>
          <p:nvPr>
            <p:ph idx="1" type="body"/>
          </p:nvPr>
        </p:nvSpPr>
        <p:spPr>
          <a:xfrm>
            <a:off x="1297500" y="1199025"/>
            <a:ext cx="7038900" cy="348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500">
                <a:latin typeface="Arial"/>
                <a:ea typeface="Arial"/>
                <a:cs typeface="Arial"/>
                <a:sym typeface="Arial"/>
              </a:rPr>
              <a:t>Realizamos desmatação de terrenos em pequena escala, consistindo mais concretamente em limpeza e corte de mato, arbustos, pequenas árvores, assim como a sua remoção e transporte.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500">
                <a:latin typeface="Arial"/>
                <a:ea typeface="Arial"/>
                <a:cs typeface="Arial"/>
                <a:sym typeface="Arial"/>
              </a:rPr>
              <a:t>	Este tipo de serviço normalmente será prestado para a preparação de determinada obra, visando tornar o local onde se vai intervir nas devidas condições necessárias. 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500">
                <a:latin typeface="Arial"/>
                <a:ea typeface="Arial"/>
                <a:cs typeface="Arial"/>
                <a:sym typeface="Arial"/>
              </a:rPr>
              <a:t>	Para tal, a limpeza também se estende à remoção de lixos de diversos tipos compreendidos no espaço de intervenção, assim como de valetas, drenos, passeios, pavimentos existentes, entre outros.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58" name="Google Shape;15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6350" y="89650"/>
            <a:ext cx="578575" cy="60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000">
        <p:push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Pequenas obras de arte</a:t>
            </a:r>
            <a:endParaRPr/>
          </a:p>
        </p:txBody>
      </p:sp>
      <p:sp>
        <p:nvSpPr>
          <p:cNvPr id="164" name="Google Shape;164;p17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500">
                <a:latin typeface="Arial"/>
                <a:ea typeface="Arial"/>
                <a:cs typeface="Arial"/>
                <a:sym typeface="Arial"/>
              </a:rPr>
              <a:t>Construção de pequenas obras de arte, normalmente destinadas a assegurar a comunicação entre duas vias, como pontes (PHs), e também outras destinadas à segurança de circulação de pessoas ou veículos, como muros de contenção, muros de suporte, entre outros.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65" name="Google Shape;16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6350" y="89650"/>
            <a:ext cx="578575" cy="60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0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Fresagens</a:t>
            </a:r>
            <a:endParaRPr/>
          </a:p>
        </p:txBody>
      </p:sp>
      <p:sp>
        <p:nvSpPr>
          <p:cNvPr id="171" name="Google Shape;171;p18"/>
          <p:cNvSpPr txBox="1"/>
          <p:nvPr>
            <p:ph idx="1" type="body"/>
          </p:nvPr>
        </p:nvSpPr>
        <p:spPr>
          <a:xfrm>
            <a:off x="1297500" y="1374775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500">
                <a:latin typeface="Arial"/>
                <a:ea typeface="Arial"/>
                <a:cs typeface="Arial"/>
                <a:sym typeface="Arial"/>
              </a:rPr>
              <a:t>Durante este processo, é necessário um controlo rigoroso sobre a profundidade da fresagem, uma vez que os pavimentos muitas vezes encontram-se em estados desnivelados e com variações de altura, com o objetivo de tornar a superfície fresada o mais uniforme, não só para garantir a não variação de massas asfálticas a colocar de seguida, como também para assegurar, em caso de necessidade, que o tráfego que se realize por cima desta superfície seja feito de forma confortável.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500">
                <a:latin typeface="Arial"/>
                <a:ea typeface="Arial"/>
                <a:cs typeface="Arial"/>
                <a:sym typeface="Arial"/>
              </a:rPr>
              <a:t>	É realizado transporte de todo o material fresado durante o processo, para destino acordado. Uma vez concluída a fresagem, o pavimento encontra-se apto para receber novo revestimento. Por fim, o pavimento removido é posteriormente reciclado, o que é altamente benéfico para o ambiente.</a:t>
            </a:r>
            <a:endParaRPr sz="1500"/>
          </a:p>
        </p:txBody>
      </p:sp>
      <p:pic>
        <p:nvPicPr>
          <p:cNvPr id="172" name="Google Shape;17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6350" y="89650"/>
            <a:ext cx="578575" cy="60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00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Movimentos de terras, Terraplanagem e Demolições</a:t>
            </a:r>
            <a:endParaRPr/>
          </a:p>
        </p:txBody>
      </p:sp>
      <p:sp>
        <p:nvSpPr>
          <p:cNvPr id="178" name="Google Shape;178;p19"/>
          <p:cNvSpPr txBox="1"/>
          <p:nvPr>
            <p:ph idx="1" type="body"/>
          </p:nvPr>
        </p:nvSpPr>
        <p:spPr>
          <a:xfrm>
            <a:off x="1297500" y="1242575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Compreende os seguintes trabalhos: demolição do existente, escavação, aterro, carga, transporte e descarga dos respectivos materiais e os nivelamentos necessários à regularização das superfícies, de acordo com as cotas do projeto da obra em questão. </a:t>
            </a:r>
            <a:endParaRPr sz="1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 serviço de demolição que efetuamos é realizado em pequena escala, uma vez que não somos detentores dos equipamentos necessários para maiores demolições. </a:t>
            </a:r>
            <a:endParaRPr sz="1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Este trabalho incluiu ainda o espalhamento de material de forma a regularizar o pavimento, assim como a sua compactação, tornando esta superfície de onde vai iniciar o projecto de construção o mais nivelada possível, em conformidade com as cotas de projecto. Por fim, o local de descarga dos respectivos materiais é acordado pelas partes.  </a:t>
            </a:r>
            <a:endParaRPr sz="1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500"/>
          </a:p>
        </p:txBody>
      </p:sp>
      <p:pic>
        <p:nvPicPr>
          <p:cNvPr id="179" name="Google Shape;17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6350" y="89650"/>
            <a:ext cx="578575" cy="60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Bases e sub-bases</a:t>
            </a:r>
            <a:endParaRPr/>
          </a:p>
        </p:txBody>
      </p:sp>
      <p:sp>
        <p:nvSpPr>
          <p:cNvPr id="185" name="Google Shape;185;p20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500">
                <a:latin typeface="Arial"/>
                <a:ea typeface="Arial"/>
                <a:cs typeface="Arial"/>
                <a:sym typeface="Arial"/>
              </a:rPr>
              <a:t>Fornecimento, aplicação e compactação, rega, nivelamento, e todos os outros trabalhos complementares de bases e sub-bases em tout-venant.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500">
                <a:latin typeface="Arial"/>
                <a:ea typeface="Arial"/>
                <a:cs typeface="Arial"/>
                <a:sym typeface="Arial"/>
              </a:rPr>
              <a:t>	No que toca a bases e sub-bases, quer seja para serem revestidas por massas asfálticas, como é o caso das estradas ou parques, quer seja para serem revestidas por betão, como é o caso de alguns interiores de armazéns, o mais importante neste tipo de trabalhos é uma base e sub-base sólidas e seguras. 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500">
                <a:latin typeface="Arial"/>
                <a:ea typeface="Arial"/>
                <a:cs typeface="Arial"/>
                <a:sym typeface="Arial"/>
              </a:rPr>
              <a:t>	Também aplicamos outras sub-bases que sejam necessárias consoante as características do terreno em que se está a intervir, como rachão, enrocamento, entre outros.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500"/>
          </a:p>
        </p:txBody>
      </p:sp>
      <p:pic>
        <p:nvPicPr>
          <p:cNvPr id="186" name="Google Shape;18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6350" y="89650"/>
            <a:ext cx="578575" cy="60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000">
        <p:push dir="r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1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Saneamento Básico</a:t>
            </a:r>
            <a:endParaRPr/>
          </a:p>
        </p:txBody>
      </p:sp>
      <p:sp>
        <p:nvSpPr>
          <p:cNvPr id="192" name="Google Shape;192;p21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500">
                <a:latin typeface="Arial"/>
                <a:ea typeface="Arial"/>
                <a:cs typeface="Arial"/>
                <a:sym typeface="Arial"/>
              </a:rPr>
              <a:t>Dentro desta vasta área realizamos as seguintes atividades: Substituições de condutas de água, eletro-soldaduras de uniões, curvas, entre outros, até tubos de 200mm, ramais de água (apenas até ao contador), coletores domésticos e pluviais, caixas de visita incluindo alteração da cota da tampa para a cota de projecto, ramais de saneamento, sumidouros, entre outros.</a:t>
            </a:r>
            <a:endParaRPr sz="1500"/>
          </a:p>
        </p:txBody>
      </p:sp>
      <p:pic>
        <p:nvPicPr>
          <p:cNvPr id="193" name="Google Shape;19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6350" y="89650"/>
            <a:ext cx="578575" cy="60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000">
        <p:push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